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64" r:id="rId3"/>
    <p:sldId id="257" r:id="rId4"/>
    <p:sldId id="258" r:id="rId5"/>
    <p:sldId id="262" r:id="rId6"/>
    <p:sldId id="263" r:id="rId7"/>
    <p:sldId id="260" r:id="rId8"/>
    <p:sldId id="261" r:id="rId9"/>
  </p:sldIdLst>
  <p:sldSz cx="9144000" cy="6858000" type="screen4x3"/>
  <p:notesSz cx="7010400" cy="9296400"/>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88" d="100"/>
          <a:sy n="88" d="100"/>
        </p:scale>
        <p:origin x="-1062" y="-102"/>
      </p:cViewPr>
      <p:guideLst>
        <p:guide orient="horz" pos="2160"/>
        <p:guide pos="2880"/>
      </p:guideLst>
    </p:cSldViewPr>
  </p:slideViewPr>
  <p:notesTextViewPr>
    <p:cViewPr>
      <p:scale>
        <a:sx n="1" d="1"/>
        <a:sy n="1" d="1"/>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pPr>
              <a:defRPr/>
            </a:pPr>
            <a:fld id="{C9975634-0092-41E1-A1D4-C36AC9653C13}" type="datetimeFigureOut">
              <a:rPr lang="en-US"/>
              <a:pPr>
                <a:defRPr/>
              </a:pPr>
              <a:t>10/10/2011</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81876D97-39AC-4851-9C8C-1C7E0C363353}" type="slidenum">
              <a:rPr lang="en-US"/>
              <a:pPr>
                <a:defRPr/>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156F2E9F-E9B3-4213-9279-9E54F4F2050E}" type="datetimeFigureOut">
              <a:rPr lang="en-US"/>
              <a:pPr>
                <a:defRPr/>
              </a:pPr>
              <a:t>10/10/2011</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FE63CBA8-BBD8-488C-9569-B5B01DF1F53B}"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E5933261-F952-44CD-9EDD-54861A02654F}" type="datetimeFigureOut">
              <a:rPr lang="en-US"/>
              <a:pPr>
                <a:defRPr/>
              </a:pPr>
              <a:t>10/10/2011</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232C78CB-54FA-4527-A77E-3D70063F5476}"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AF81A1D8-DEA0-4F32-AA12-8D490DF64515}" type="datetimeFigureOut">
              <a:rPr lang="en-US"/>
              <a:pPr>
                <a:defRPr/>
              </a:pPr>
              <a:t>10/10/2011</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C10E0EF8-84FE-496F-AF05-27ECDC371A9B}" type="slidenum">
              <a:rPr lang="en-US"/>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5D854E3D-CC23-403E-ADA6-D9412D08BF0C}" type="datetimeFigureOut">
              <a:rPr lang="en-US"/>
              <a:pPr>
                <a:defRPr/>
              </a:pPr>
              <a:t>10/10/2011</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FA59DD11-A2A1-40EB-BEDA-A383172F90A1}" type="slidenum">
              <a:rPr lang="en-US"/>
              <a:pPr>
                <a:defRPr/>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lstStyle>
          <a:p>
            <a:pPr>
              <a:defRPr/>
            </a:pPr>
            <a:fld id="{32796963-75EA-4144-B8F5-B6FB81BE1926}" type="datetimeFigureOut">
              <a:rPr lang="en-US"/>
              <a:pPr>
                <a:defRPr/>
              </a:pPr>
              <a:t>10/10/2011</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F1ED8E4C-A415-47BE-BB7F-F898A2324FAB}" type="slidenum">
              <a:rPr lang="en-US"/>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pPr>
              <a:defRPr/>
            </a:pPr>
            <a:fld id="{A4008DB4-F861-4509-82F1-B13D5D6638AA}" type="datetimeFigureOut">
              <a:rPr lang="en-US"/>
              <a:pPr>
                <a:defRPr/>
              </a:pPr>
              <a:t>10/10/2011</a:t>
            </a:fld>
            <a:endParaRPr lang="en-US"/>
          </a:p>
        </p:txBody>
      </p:sp>
      <p:sp>
        <p:nvSpPr>
          <p:cNvPr id="8" name="Footer Placeholder 4"/>
          <p:cNvSpPr>
            <a:spLocks noGrp="1"/>
          </p:cNvSpPr>
          <p:nvPr>
            <p:ph type="ftr" sz="quarter" idx="11"/>
          </p:nvPr>
        </p:nvSpPr>
        <p:spPr/>
        <p:txBody>
          <a:bodyPr/>
          <a:lstStyle>
            <a:lvl1pPr>
              <a:defRPr/>
            </a:lvl1pPr>
          </a:lstStyle>
          <a:p>
            <a:pPr>
              <a:defRPr/>
            </a:pPr>
            <a:endParaRPr lang="en-US"/>
          </a:p>
        </p:txBody>
      </p:sp>
      <p:sp>
        <p:nvSpPr>
          <p:cNvPr id="9" name="Slide Number Placeholder 5"/>
          <p:cNvSpPr>
            <a:spLocks noGrp="1"/>
          </p:cNvSpPr>
          <p:nvPr>
            <p:ph type="sldNum" sz="quarter" idx="12"/>
          </p:nvPr>
        </p:nvSpPr>
        <p:spPr/>
        <p:txBody>
          <a:bodyPr/>
          <a:lstStyle>
            <a:lvl1pPr>
              <a:defRPr/>
            </a:lvl1pPr>
          </a:lstStyle>
          <a:p>
            <a:pPr>
              <a:defRPr/>
            </a:pPr>
            <a:fld id="{D866C41D-22D3-4843-B174-9BE9EACE664A}" type="slidenum">
              <a:rPr lang="en-US"/>
              <a:pPr>
                <a:defRPr/>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fld id="{E2B1B521-D539-41D7-B66B-AAFB03C832E6}" type="datetimeFigureOut">
              <a:rPr lang="en-US"/>
              <a:pPr>
                <a:defRPr/>
              </a:pPr>
              <a:t>10/10/2011</a:t>
            </a:fld>
            <a:endParaRPr lang="en-US"/>
          </a:p>
        </p:txBody>
      </p:sp>
      <p:sp>
        <p:nvSpPr>
          <p:cNvPr id="4" name="Footer Placeholder 4"/>
          <p:cNvSpPr>
            <a:spLocks noGrp="1"/>
          </p:cNvSpPr>
          <p:nvPr>
            <p:ph type="ftr" sz="quarter" idx="11"/>
          </p:nvPr>
        </p:nvSpPr>
        <p:spPr/>
        <p:txBody>
          <a:bodyPr/>
          <a:lstStyle>
            <a:lvl1pPr>
              <a:defRPr/>
            </a:lvl1pPr>
          </a:lstStyle>
          <a:p>
            <a:pPr>
              <a:defRPr/>
            </a:pPr>
            <a:endParaRPr lang="en-US"/>
          </a:p>
        </p:txBody>
      </p:sp>
      <p:sp>
        <p:nvSpPr>
          <p:cNvPr id="5" name="Slide Number Placeholder 5"/>
          <p:cNvSpPr>
            <a:spLocks noGrp="1"/>
          </p:cNvSpPr>
          <p:nvPr>
            <p:ph type="sldNum" sz="quarter" idx="12"/>
          </p:nvPr>
        </p:nvSpPr>
        <p:spPr/>
        <p:txBody>
          <a:bodyPr/>
          <a:lstStyle>
            <a:lvl1pPr>
              <a:defRPr/>
            </a:lvl1pPr>
          </a:lstStyle>
          <a:p>
            <a:pPr>
              <a:defRPr/>
            </a:pPr>
            <a:fld id="{D40FA835-B22C-4D3F-9048-8C0E49864B1E}" type="slidenum">
              <a:rPr lang="en-US"/>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F1801A53-A6F4-414B-8B49-0BC58717EDD5}" type="datetimeFigureOut">
              <a:rPr lang="en-US"/>
              <a:pPr>
                <a:defRPr/>
              </a:pPr>
              <a:t>10/10/2011</a:t>
            </a:fld>
            <a:endParaRPr lang="en-US"/>
          </a:p>
        </p:txBody>
      </p:sp>
      <p:sp>
        <p:nvSpPr>
          <p:cNvPr id="3" name="Footer Placeholder 4"/>
          <p:cNvSpPr>
            <a:spLocks noGrp="1"/>
          </p:cNvSpPr>
          <p:nvPr>
            <p:ph type="ftr" sz="quarter" idx="11"/>
          </p:nvPr>
        </p:nvSpPr>
        <p:spPr/>
        <p:txBody>
          <a:bodyPr/>
          <a:lstStyle>
            <a:lvl1pPr>
              <a:defRPr/>
            </a:lvl1pPr>
          </a:lstStyle>
          <a:p>
            <a:pPr>
              <a:defRPr/>
            </a:pPr>
            <a:endParaRPr lang="en-US"/>
          </a:p>
        </p:txBody>
      </p:sp>
      <p:sp>
        <p:nvSpPr>
          <p:cNvPr id="4" name="Slide Number Placeholder 5"/>
          <p:cNvSpPr>
            <a:spLocks noGrp="1"/>
          </p:cNvSpPr>
          <p:nvPr>
            <p:ph type="sldNum" sz="quarter" idx="12"/>
          </p:nvPr>
        </p:nvSpPr>
        <p:spPr/>
        <p:txBody>
          <a:bodyPr/>
          <a:lstStyle>
            <a:lvl1pPr>
              <a:defRPr/>
            </a:lvl1pPr>
          </a:lstStyle>
          <a:p>
            <a:pPr>
              <a:defRPr/>
            </a:pPr>
            <a:fld id="{A5AEB9AC-EB5A-4703-A043-20E2745E08E3}" type="slidenum">
              <a:rPr lang="en-US"/>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68544B0A-85F1-4080-8B9D-517685AF0860}" type="datetimeFigureOut">
              <a:rPr lang="en-US"/>
              <a:pPr>
                <a:defRPr/>
              </a:pPr>
              <a:t>10/10/2011</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E470FCF6-22FB-4FF4-AFC4-750102D610FA}" type="slidenum">
              <a:rPr lang="en-US"/>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5844625D-B857-4DF4-9179-1F0DF36C918C}" type="datetimeFigureOut">
              <a:rPr lang="en-US"/>
              <a:pPr>
                <a:defRPr/>
              </a:pPr>
              <a:t>10/10/2011</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0B96C4B6-57B0-48ED-9665-64B10BDCC964}" type="slidenum">
              <a:rPr lang="en-US"/>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defRPr>
            </a:lvl1pPr>
          </a:lstStyle>
          <a:p>
            <a:pPr>
              <a:defRPr/>
            </a:pPr>
            <a:fld id="{3B90519C-BB0E-49C7-A1F9-7D9E6B57BE4F}" type="datetimeFigureOut">
              <a:rPr lang="en-US"/>
              <a:pPr>
                <a:defRPr/>
              </a:pPr>
              <a:t>10/10/2011</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defRPr>
            </a:lvl1pPr>
          </a:lstStyle>
          <a:p>
            <a:pPr>
              <a:defRPr/>
            </a:pP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defRPr>
            </a:lvl1pPr>
          </a:lstStyle>
          <a:p>
            <a:pPr>
              <a:defRPr/>
            </a:pPr>
            <a:fld id="{DA4ED8D6-80BF-41BF-AEAE-13FA8AF7149C}"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659" r:id="rId1"/>
    <p:sldLayoutId id="2147483658" r:id="rId2"/>
    <p:sldLayoutId id="2147483657" r:id="rId3"/>
    <p:sldLayoutId id="2147483656" r:id="rId4"/>
    <p:sldLayoutId id="2147483655" r:id="rId5"/>
    <p:sldLayoutId id="2147483654" r:id="rId6"/>
    <p:sldLayoutId id="2147483653" r:id="rId7"/>
    <p:sldLayoutId id="2147483652" r:id="rId8"/>
    <p:sldLayoutId id="2147483651" r:id="rId9"/>
    <p:sldLayoutId id="2147483650" r:id="rId10"/>
    <p:sldLayoutId id="2147483649"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rtlCol="0">
            <a:normAutofit/>
          </a:bodyPr>
          <a:lstStyle/>
          <a:p>
            <a:pPr eaLnBrk="1" fontAlgn="auto" hangingPunct="1">
              <a:spcAft>
                <a:spcPts val="0"/>
              </a:spcAft>
              <a:defRPr/>
            </a:pPr>
            <a:r>
              <a:rPr lang="en-US" dirty="0" smtClean="0"/>
              <a:t>Bill </a:t>
            </a:r>
            <a:r>
              <a:rPr lang="en-US" dirty="0" err="1" smtClean="0"/>
              <a:t>Hellinghausen</a:t>
            </a:r>
            <a:r>
              <a:rPr lang="en-US" dirty="0" smtClean="0"/>
              <a:t/>
            </a:r>
            <a:br>
              <a:rPr lang="en-US" dirty="0" smtClean="0"/>
            </a:br>
            <a:r>
              <a:rPr lang="en-US" dirty="0" smtClean="0"/>
              <a:t>EDF Trading North America</a:t>
            </a:r>
            <a:endParaRPr lang="en-US"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rtlCol="0">
            <a:normAutofit fontScale="90000"/>
          </a:bodyPr>
          <a:lstStyle/>
          <a:p>
            <a:pPr eaLnBrk="1" fontAlgn="auto" hangingPunct="1">
              <a:spcAft>
                <a:spcPts val="0"/>
              </a:spcAft>
              <a:defRPr/>
            </a:pPr>
            <a:r>
              <a:rPr lang="en-US" dirty="0" smtClean="0"/>
              <a:t>Proposed Comments on STEC Presentation focusing on CRR Auction Revenues</a:t>
            </a:r>
            <a:endParaRPr lang="en-US"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Title 1"/>
          <p:cNvSpPr>
            <a:spLocks noGrp="1"/>
          </p:cNvSpPr>
          <p:nvPr>
            <p:ph type="title"/>
          </p:nvPr>
        </p:nvSpPr>
        <p:spPr/>
        <p:txBody>
          <a:bodyPr/>
          <a:lstStyle/>
          <a:p>
            <a:pPr eaLnBrk="1" hangingPunct="1"/>
            <a:r>
              <a:rPr lang="en-US" sz="3500" smtClean="0"/>
              <a:t>CRR Revenue reduces the Cost of Congestion </a:t>
            </a:r>
          </a:p>
        </p:txBody>
      </p:sp>
      <p:sp>
        <p:nvSpPr>
          <p:cNvPr id="14338" name="Content Placeholder 2"/>
          <p:cNvSpPr>
            <a:spLocks noGrp="1"/>
          </p:cNvSpPr>
          <p:nvPr>
            <p:ph idx="1"/>
          </p:nvPr>
        </p:nvSpPr>
        <p:spPr/>
        <p:txBody>
          <a:bodyPr/>
          <a:lstStyle/>
          <a:p>
            <a:pPr eaLnBrk="1" hangingPunct="1">
              <a:lnSpc>
                <a:spcPct val="80000"/>
              </a:lnSpc>
            </a:pPr>
            <a:r>
              <a:rPr lang="en-US" sz="2400" smtClean="0"/>
              <a:t>STEC calculated the congestion cost based upon Real Time prices.</a:t>
            </a:r>
          </a:p>
          <a:p>
            <a:pPr eaLnBrk="1" hangingPunct="1">
              <a:lnSpc>
                <a:spcPct val="80000"/>
              </a:lnSpc>
            </a:pPr>
            <a:r>
              <a:rPr lang="en-US" sz="2400" smtClean="0"/>
              <a:t>CRR Revenues need to be determined to calculate the true cost of congestion.</a:t>
            </a:r>
          </a:p>
          <a:p>
            <a:pPr eaLnBrk="1" hangingPunct="1">
              <a:lnSpc>
                <a:spcPct val="80000"/>
              </a:lnSpc>
            </a:pPr>
            <a:r>
              <a:rPr lang="en-US" sz="2400" smtClean="0"/>
              <a:t>Certain assumptions have to be made in order to determine CRR Revenues</a:t>
            </a:r>
          </a:p>
          <a:p>
            <a:pPr eaLnBrk="1" hangingPunct="1">
              <a:lnSpc>
                <a:spcPct val="80000"/>
              </a:lnSpc>
            </a:pPr>
            <a:r>
              <a:rPr lang="en-US" sz="2400" smtClean="0"/>
              <a:t>This analysis uses STEC’s assumptions in determining congestion (others have expressed issue with those assumptions)</a:t>
            </a:r>
          </a:p>
          <a:p>
            <a:pPr eaLnBrk="1" hangingPunct="1">
              <a:lnSpc>
                <a:spcPct val="80000"/>
              </a:lnSpc>
            </a:pPr>
            <a:r>
              <a:rPr lang="en-US" sz="2400" smtClean="0"/>
              <a:t>This analysis uses data from Jan 1, 2011 through Sept 30, 2011</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Title 1"/>
          <p:cNvSpPr>
            <a:spLocks noGrp="1"/>
          </p:cNvSpPr>
          <p:nvPr>
            <p:ph type="title"/>
          </p:nvPr>
        </p:nvSpPr>
        <p:spPr/>
        <p:txBody>
          <a:bodyPr/>
          <a:lstStyle/>
          <a:p>
            <a:pPr eaLnBrk="1" hangingPunct="1"/>
            <a:r>
              <a:rPr lang="en-US" sz="3500" smtClean="0"/>
              <a:t>Real Time Congestion for the South Zone</a:t>
            </a:r>
          </a:p>
        </p:txBody>
      </p:sp>
      <p:sp>
        <p:nvSpPr>
          <p:cNvPr id="15362" name="Content Placeholder 2"/>
          <p:cNvSpPr>
            <a:spLocks noGrp="1"/>
          </p:cNvSpPr>
          <p:nvPr>
            <p:ph idx="1"/>
          </p:nvPr>
        </p:nvSpPr>
        <p:spPr/>
        <p:txBody>
          <a:bodyPr/>
          <a:lstStyle/>
          <a:p>
            <a:pPr eaLnBrk="1" hangingPunct="1">
              <a:lnSpc>
                <a:spcPct val="80000"/>
              </a:lnSpc>
            </a:pPr>
            <a:r>
              <a:rPr lang="en-US" sz="2400" smtClean="0"/>
              <a:t>Subtract the average of the North, West and Houston Load Zones real time prices from the South LZ real time price</a:t>
            </a:r>
          </a:p>
          <a:p>
            <a:pPr lvl="1" eaLnBrk="1" hangingPunct="1">
              <a:lnSpc>
                <a:spcPct val="80000"/>
              </a:lnSpc>
            </a:pPr>
            <a:r>
              <a:rPr lang="en-US" sz="2400" smtClean="0"/>
              <a:t>$3.62/MWhr</a:t>
            </a:r>
          </a:p>
          <a:p>
            <a:pPr eaLnBrk="1" hangingPunct="1">
              <a:lnSpc>
                <a:spcPct val="80000"/>
              </a:lnSpc>
            </a:pPr>
            <a:r>
              <a:rPr lang="en-US" sz="2400" smtClean="0"/>
              <a:t>South Load Zone average load Jan-Sep is 5,219 MW</a:t>
            </a:r>
          </a:p>
          <a:p>
            <a:pPr eaLnBrk="1" hangingPunct="1">
              <a:lnSpc>
                <a:spcPct val="80000"/>
              </a:lnSpc>
            </a:pPr>
            <a:r>
              <a:rPr lang="en-US" sz="2400" smtClean="0"/>
              <a:t>Total congestion load weighted was $141,000,000</a:t>
            </a:r>
          </a:p>
          <a:p>
            <a:pPr eaLnBrk="1" hangingPunct="1">
              <a:lnSpc>
                <a:spcPct val="80000"/>
              </a:lnSpc>
            </a:pPr>
            <a:r>
              <a:rPr lang="en-US" sz="2400" smtClean="0"/>
              <a:t>CRR revenues through OCT Auction are approx $280,000,000</a:t>
            </a:r>
          </a:p>
          <a:p>
            <a:pPr lvl="1" eaLnBrk="1" hangingPunct="1">
              <a:lnSpc>
                <a:spcPct val="80000"/>
              </a:lnSpc>
            </a:pPr>
            <a:r>
              <a:rPr lang="en-US" sz="2400" smtClean="0"/>
              <a:t>South LZ is 11.4% of total load</a:t>
            </a:r>
          </a:p>
          <a:p>
            <a:pPr lvl="1" eaLnBrk="1" hangingPunct="1">
              <a:lnSpc>
                <a:spcPct val="80000"/>
              </a:lnSpc>
            </a:pPr>
            <a:r>
              <a:rPr lang="en-US" sz="2400" smtClean="0"/>
              <a:t>Total CRR Rev to South LZ is 11.4% x $280,000,000</a:t>
            </a:r>
          </a:p>
          <a:p>
            <a:pPr lvl="1" eaLnBrk="1" hangingPunct="1">
              <a:lnSpc>
                <a:spcPct val="80000"/>
              </a:lnSpc>
            </a:pPr>
            <a:r>
              <a:rPr lang="en-US" sz="2400" smtClean="0"/>
              <a:t>$31,932,008</a:t>
            </a:r>
          </a:p>
          <a:p>
            <a:pPr lvl="1" eaLnBrk="1" hangingPunct="1">
              <a:lnSpc>
                <a:spcPct val="80000"/>
              </a:lnSpc>
            </a:pPr>
            <a:r>
              <a:rPr lang="en-US" sz="2400" smtClean="0"/>
              <a:t>Net Congestion = $141,000,000 - $31,932,008</a:t>
            </a:r>
          </a:p>
          <a:p>
            <a:pPr lvl="1" eaLnBrk="1" hangingPunct="1">
              <a:lnSpc>
                <a:spcPct val="80000"/>
              </a:lnSpc>
            </a:pPr>
            <a:r>
              <a:rPr lang="en-US" sz="2400" smtClean="0"/>
              <a:t>$109,542,734</a:t>
            </a:r>
          </a:p>
          <a:p>
            <a:pPr eaLnBrk="1" hangingPunct="1">
              <a:lnSpc>
                <a:spcPct val="80000"/>
              </a:lnSpc>
            </a:pPr>
            <a:r>
              <a:rPr lang="en-US" sz="2400" smtClean="0"/>
              <a:t>This provides a reference of actual numbers using STEC’s assumptions for congestion</a:t>
            </a:r>
          </a:p>
          <a:p>
            <a:pPr eaLnBrk="1" hangingPunct="1">
              <a:lnSpc>
                <a:spcPct val="80000"/>
              </a:lnSpc>
            </a:pPr>
            <a:endParaRPr lang="en-US" sz="2400" smtClean="0"/>
          </a:p>
          <a:p>
            <a:pPr eaLnBrk="1" hangingPunct="1">
              <a:lnSpc>
                <a:spcPct val="80000"/>
              </a:lnSpc>
            </a:pPr>
            <a:endParaRPr lang="en-US" sz="2400" smtClean="0"/>
          </a:p>
          <a:p>
            <a:pPr eaLnBrk="1" hangingPunct="1">
              <a:lnSpc>
                <a:spcPct val="80000"/>
              </a:lnSpc>
            </a:pPr>
            <a:endParaRPr lang="en-US" sz="2400" smtClean="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Title 1"/>
          <p:cNvSpPr>
            <a:spLocks noGrp="1"/>
          </p:cNvSpPr>
          <p:nvPr>
            <p:ph type="title"/>
          </p:nvPr>
        </p:nvSpPr>
        <p:spPr/>
        <p:txBody>
          <a:bodyPr/>
          <a:lstStyle/>
          <a:p>
            <a:pPr eaLnBrk="1" hangingPunct="1"/>
            <a:r>
              <a:rPr lang="en-US" sz="3500" smtClean="0"/>
              <a:t>Constraint Management</a:t>
            </a:r>
          </a:p>
        </p:txBody>
      </p:sp>
      <p:sp>
        <p:nvSpPr>
          <p:cNvPr id="16386" name="Content Placeholder 2"/>
          <p:cNvSpPr>
            <a:spLocks noGrp="1"/>
          </p:cNvSpPr>
          <p:nvPr>
            <p:ph idx="1"/>
          </p:nvPr>
        </p:nvSpPr>
        <p:spPr/>
        <p:txBody>
          <a:bodyPr/>
          <a:lstStyle/>
          <a:p>
            <a:pPr eaLnBrk="1" hangingPunct="1">
              <a:lnSpc>
                <a:spcPct val="80000"/>
              </a:lnSpc>
            </a:pPr>
            <a:r>
              <a:rPr lang="en-US" sz="2400" smtClean="0"/>
              <a:t>STEC assumes in their calculations that the Valley constraint is active in SCED for all hours that the constraint is binding.</a:t>
            </a:r>
          </a:p>
          <a:p>
            <a:pPr eaLnBrk="1" hangingPunct="1">
              <a:lnSpc>
                <a:spcPct val="80000"/>
              </a:lnSpc>
            </a:pPr>
            <a:r>
              <a:rPr lang="en-US" sz="2400" smtClean="0"/>
              <a:t>ERCOT stated in the October 6, 2011 TAC meeting that they intended to leave constraints active in SCED when constraints are binding</a:t>
            </a:r>
          </a:p>
          <a:p>
            <a:pPr eaLnBrk="1" hangingPunct="1">
              <a:lnSpc>
                <a:spcPct val="80000"/>
              </a:lnSpc>
            </a:pPr>
            <a:r>
              <a:rPr lang="en-US" sz="2400" smtClean="0"/>
              <a:t>Given the above the analysis assumes </a:t>
            </a:r>
          </a:p>
          <a:p>
            <a:pPr lvl="1" eaLnBrk="1" hangingPunct="1">
              <a:lnSpc>
                <a:spcPct val="80000"/>
              </a:lnSpc>
            </a:pPr>
            <a:r>
              <a:rPr lang="en-US" sz="2400" smtClean="0"/>
              <a:t>that the DAM will converge with RT</a:t>
            </a:r>
          </a:p>
          <a:p>
            <a:pPr lvl="1" eaLnBrk="1" hangingPunct="1">
              <a:lnSpc>
                <a:spcPct val="80000"/>
              </a:lnSpc>
            </a:pPr>
            <a:r>
              <a:rPr lang="en-US" sz="2400" smtClean="0"/>
              <a:t>Market will purchase CRRs at least at the same percentages that they have to date.</a:t>
            </a:r>
          </a:p>
          <a:p>
            <a:pPr eaLnBrk="1" hangingPunct="1">
              <a:lnSpc>
                <a:spcPct val="80000"/>
              </a:lnSpc>
            </a:pPr>
            <a:endParaRPr lang="en-US" sz="2400" smtClean="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Title 1"/>
          <p:cNvSpPr>
            <a:spLocks noGrp="1"/>
          </p:cNvSpPr>
          <p:nvPr>
            <p:ph type="title"/>
          </p:nvPr>
        </p:nvSpPr>
        <p:spPr/>
        <p:txBody>
          <a:bodyPr/>
          <a:lstStyle/>
          <a:p>
            <a:pPr eaLnBrk="1" hangingPunct="1"/>
            <a:r>
              <a:rPr lang="en-US" sz="3500" smtClean="0"/>
              <a:t>Day Ahead Analysis</a:t>
            </a:r>
          </a:p>
        </p:txBody>
      </p:sp>
      <p:sp>
        <p:nvSpPr>
          <p:cNvPr id="17410" name="Content Placeholder 2"/>
          <p:cNvSpPr>
            <a:spLocks noGrp="1"/>
          </p:cNvSpPr>
          <p:nvPr>
            <p:ph idx="1"/>
          </p:nvPr>
        </p:nvSpPr>
        <p:spPr/>
        <p:txBody>
          <a:bodyPr/>
          <a:lstStyle/>
          <a:p>
            <a:pPr eaLnBrk="1" hangingPunct="1">
              <a:lnSpc>
                <a:spcPct val="80000"/>
              </a:lnSpc>
            </a:pPr>
            <a:r>
              <a:rPr lang="en-US" sz="2400" smtClean="0"/>
              <a:t>The DAM should represent the congestion cost.  See previous slide.</a:t>
            </a:r>
          </a:p>
          <a:p>
            <a:pPr eaLnBrk="1" hangingPunct="1">
              <a:lnSpc>
                <a:spcPct val="80000"/>
              </a:lnSpc>
            </a:pPr>
            <a:r>
              <a:rPr lang="en-US" sz="2400" smtClean="0"/>
              <a:t>Subtract the average of the North, West and Houston Load Zones day ahead prices from the South LZ day ahead price</a:t>
            </a:r>
          </a:p>
          <a:p>
            <a:pPr lvl="1" eaLnBrk="1" hangingPunct="1">
              <a:lnSpc>
                <a:spcPct val="80000"/>
              </a:lnSpc>
            </a:pPr>
            <a:r>
              <a:rPr lang="en-US" sz="2400" smtClean="0"/>
              <a:t>$1.48/MWhr</a:t>
            </a:r>
          </a:p>
          <a:p>
            <a:pPr lvl="1" eaLnBrk="1" hangingPunct="1">
              <a:lnSpc>
                <a:spcPct val="80000"/>
              </a:lnSpc>
            </a:pPr>
            <a:r>
              <a:rPr lang="en-US" sz="2400" smtClean="0"/>
              <a:t>South Load Zone average load Jan-Sep is 5,219 MW</a:t>
            </a:r>
          </a:p>
          <a:p>
            <a:pPr eaLnBrk="1" hangingPunct="1">
              <a:lnSpc>
                <a:spcPct val="80000"/>
              </a:lnSpc>
            </a:pPr>
            <a:r>
              <a:rPr lang="en-US" sz="2400" smtClean="0"/>
              <a:t>Total Day Ahead congestion load weighted was $45,000,000</a:t>
            </a:r>
          </a:p>
          <a:p>
            <a:pPr eaLnBrk="1" hangingPunct="1">
              <a:lnSpc>
                <a:spcPct val="80000"/>
              </a:lnSpc>
            </a:pPr>
            <a:r>
              <a:rPr lang="en-US" sz="2400" smtClean="0"/>
              <a:t>Compare this to the $141MM of RT, indicates non-convergence</a:t>
            </a:r>
          </a:p>
          <a:p>
            <a:pPr lvl="1" eaLnBrk="1" hangingPunct="1">
              <a:lnSpc>
                <a:spcPct val="80000"/>
              </a:lnSpc>
            </a:pPr>
            <a:r>
              <a:rPr lang="en-US" sz="2400" smtClean="0"/>
              <a:t>Consistent with management of congestion outside of SCED</a:t>
            </a:r>
          </a:p>
          <a:p>
            <a:pPr eaLnBrk="1" hangingPunct="1">
              <a:lnSpc>
                <a:spcPct val="80000"/>
              </a:lnSpc>
            </a:pPr>
            <a:endParaRPr lang="en-US" sz="2400" smtClean="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Title 2"/>
          <p:cNvSpPr>
            <a:spLocks noGrp="1"/>
          </p:cNvSpPr>
          <p:nvPr>
            <p:ph type="title"/>
          </p:nvPr>
        </p:nvSpPr>
        <p:spPr/>
        <p:txBody>
          <a:bodyPr/>
          <a:lstStyle/>
          <a:p>
            <a:pPr eaLnBrk="1" hangingPunct="1"/>
            <a:r>
              <a:rPr lang="en-US" sz="3500" smtClean="0"/>
              <a:t>Day Ahead Analysis</a:t>
            </a:r>
          </a:p>
        </p:txBody>
      </p:sp>
      <p:sp>
        <p:nvSpPr>
          <p:cNvPr id="18434" name="Content Placeholder 3"/>
          <p:cNvSpPr>
            <a:spLocks noGrp="1"/>
          </p:cNvSpPr>
          <p:nvPr>
            <p:ph idx="1"/>
          </p:nvPr>
        </p:nvSpPr>
        <p:spPr/>
        <p:txBody>
          <a:bodyPr/>
          <a:lstStyle/>
          <a:p>
            <a:pPr eaLnBrk="1" hangingPunct="1">
              <a:lnSpc>
                <a:spcPct val="80000"/>
              </a:lnSpc>
            </a:pPr>
            <a:r>
              <a:rPr lang="en-US" sz="2400" smtClean="0"/>
              <a:t>CRR revenues through OCT Auction are approx $280,000,000</a:t>
            </a:r>
          </a:p>
          <a:p>
            <a:pPr lvl="1" eaLnBrk="1" hangingPunct="1">
              <a:lnSpc>
                <a:spcPct val="80000"/>
              </a:lnSpc>
            </a:pPr>
            <a:r>
              <a:rPr lang="en-US" sz="2400" smtClean="0"/>
              <a:t>South LZ is 11.4% of total load</a:t>
            </a:r>
          </a:p>
          <a:p>
            <a:pPr lvl="1" eaLnBrk="1" hangingPunct="1">
              <a:lnSpc>
                <a:spcPct val="80000"/>
              </a:lnSpc>
            </a:pPr>
            <a:r>
              <a:rPr lang="en-US" sz="2400" smtClean="0"/>
              <a:t>Total CRR Rev to South LZ is 11.4% x $280,000,000</a:t>
            </a:r>
          </a:p>
          <a:p>
            <a:pPr lvl="1" eaLnBrk="1" hangingPunct="1">
              <a:lnSpc>
                <a:spcPct val="80000"/>
              </a:lnSpc>
            </a:pPr>
            <a:r>
              <a:rPr lang="en-US" sz="2400" smtClean="0"/>
              <a:t>$31,932,008</a:t>
            </a:r>
          </a:p>
          <a:p>
            <a:pPr lvl="1" eaLnBrk="1" hangingPunct="1">
              <a:lnSpc>
                <a:spcPct val="80000"/>
              </a:lnSpc>
            </a:pPr>
            <a:r>
              <a:rPr lang="en-US" sz="2400" smtClean="0"/>
              <a:t>Net Congestion = $45,000,000 - $31,932,008</a:t>
            </a:r>
          </a:p>
          <a:p>
            <a:pPr lvl="1" eaLnBrk="1" hangingPunct="1">
              <a:lnSpc>
                <a:spcPct val="80000"/>
              </a:lnSpc>
            </a:pPr>
            <a:r>
              <a:rPr lang="en-US" sz="2400" smtClean="0"/>
              <a:t>$13,067,778</a:t>
            </a:r>
          </a:p>
          <a:p>
            <a:pPr lvl="1" eaLnBrk="1" hangingPunct="1">
              <a:lnSpc>
                <a:spcPct val="80000"/>
              </a:lnSpc>
            </a:pPr>
            <a:r>
              <a:rPr lang="en-US" sz="2400" smtClean="0"/>
              <a:t>Therefore assuming DAM and RT convergence given the Holistic Solution and CRR participation at least equal to what has been observed to date we would expect that CRR revenues would be 71% of congestion.</a:t>
            </a:r>
          </a:p>
          <a:p>
            <a:pPr lvl="1" eaLnBrk="1" hangingPunct="1">
              <a:lnSpc>
                <a:spcPct val="80000"/>
              </a:lnSpc>
            </a:pPr>
            <a:r>
              <a:rPr lang="en-US" sz="2400" smtClean="0"/>
              <a:t>$32MM/$45MM </a:t>
            </a:r>
          </a:p>
          <a:p>
            <a:pPr eaLnBrk="1" hangingPunct="1">
              <a:lnSpc>
                <a:spcPct val="80000"/>
              </a:lnSpc>
            </a:pPr>
            <a:endParaRPr lang="en-US" sz="2400" smtClean="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Title 1"/>
          <p:cNvSpPr>
            <a:spLocks noGrp="1"/>
          </p:cNvSpPr>
          <p:nvPr>
            <p:ph type="title"/>
          </p:nvPr>
        </p:nvSpPr>
        <p:spPr/>
        <p:txBody>
          <a:bodyPr/>
          <a:lstStyle/>
          <a:p>
            <a:pPr eaLnBrk="1" hangingPunct="1"/>
            <a:r>
              <a:rPr lang="en-US" sz="3500" smtClean="0"/>
              <a:t>Chart Adjusted for CRR Revenue</a:t>
            </a:r>
          </a:p>
        </p:txBody>
      </p:sp>
      <p:sp>
        <p:nvSpPr>
          <p:cNvPr id="19458" name="Content Placeholder 4"/>
          <p:cNvSpPr>
            <a:spLocks noGrp="1"/>
          </p:cNvSpPr>
          <p:nvPr>
            <p:ph idx="1"/>
          </p:nvPr>
        </p:nvSpPr>
        <p:spPr/>
        <p:txBody>
          <a:bodyPr/>
          <a:lstStyle/>
          <a:p>
            <a:pPr eaLnBrk="1" hangingPunct="1">
              <a:lnSpc>
                <a:spcPct val="80000"/>
              </a:lnSpc>
            </a:pPr>
            <a:r>
              <a:rPr lang="en-US" sz="2400" smtClean="0"/>
              <a:t>The chart below applies a 71% CRR revenue adjustment to the values determined by STEC</a:t>
            </a:r>
          </a:p>
          <a:p>
            <a:pPr eaLnBrk="1" hangingPunct="1">
              <a:lnSpc>
                <a:spcPct val="80000"/>
              </a:lnSpc>
            </a:pPr>
            <a:r>
              <a:rPr lang="en-US" sz="2400" smtClean="0"/>
              <a:t>This addresses the single issue of CRR revenues netting against congestion costs.</a:t>
            </a:r>
          </a:p>
        </p:txBody>
      </p:sp>
      <p:graphicFrame>
        <p:nvGraphicFramePr>
          <p:cNvPr id="20848" name="Group 368"/>
          <p:cNvGraphicFramePr>
            <a:graphicFrameLocks noGrp="1"/>
          </p:cNvGraphicFramePr>
          <p:nvPr/>
        </p:nvGraphicFramePr>
        <p:xfrm>
          <a:off x="152400" y="2971800"/>
          <a:ext cx="8763000" cy="1676400"/>
        </p:xfrm>
        <a:graphic>
          <a:graphicData uri="http://schemas.openxmlformats.org/drawingml/2006/table">
            <a:tbl>
              <a:tblPr/>
              <a:tblGrid>
                <a:gridCol w="1752600"/>
                <a:gridCol w="1752600"/>
                <a:gridCol w="1752600"/>
                <a:gridCol w="1752600"/>
                <a:gridCol w="1752600"/>
              </a:tblGrid>
              <a:tr h="260350">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sz="1200" b="1" i="0" u="none" strike="noStrike" cap="none" normalizeH="0" baseline="0" smtClean="0">
                          <a:ln>
                            <a:noFill/>
                          </a:ln>
                          <a:solidFill>
                            <a:srgbClr val="000000"/>
                          </a:solidFill>
                          <a:effectLst/>
                          <a:latin typeface="Calibri" pitchFamily="34" charset="0"/>
                        </a:rPr>
                        <a:t>No Action</a:t>
                      </a:r>
                      <a:endParaRPr kumimoji="0" lang="en-US" sz="1200" b="1" i="0" u="none" strike="noStrike" cap="none" normalizeH="0" baseline="0" smtClean="0">
                        <a:ln>
                          <a:noFill/>
                        </a:ln>
                        <a:solidFill>
                          <a:schemeClr val="tx1"/>
                        </a:solidFill>
                        <a:effectLst/>
                        <a:latin typeface="Calibri" pitchFamily="34"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sz="1200" b="1" i="0" u="none" strike="noStrike" cap="none" normalizeH="0" baseline="0" smtClean="0">
                          <a:ln>
                            <a:noFill/>
                          </a:ln>
                          <a:solidFill>
                            <a:srgbClr val="000000"/>
                          </a:solidFill>
                          <a:effectLst/>
                          <a:latin typeface="Calibri" pitchFamily="34" charset="0"/>
                        </a:rPr>
                        <a:t>WMS Proposal - $5,000 reset</a:t>
                      </a:r>
                      <a:endParaRPr kumimoji="0" lang="en-US" sz="1200" b="1" i="0" u="none" strike="noStrike" cap="none" normalizeH="0" baseline="0" smtClean="0">
                        <a:ln>
                          <a:noFill/>
                        </a:ln>
                        <a:solidFill>
                          <a:schemeClr val="tx1"/>
                        </a:solidFill>
                        <a:effectLst/>
                        <a:latin typeface="Calibri" pitchFamily="34"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sz="1200" b="1" i="0" u="none" strike="noStrike" cap="none" normalizeH="0" baseline="0" smtClean="0">
                          <a:ln>
                            <a:noFill/>
                          </a:ln>
                          <a:solidFill>
                            <a:srgbClr val="000000"/>
                          </a:solidFill>
                          <a:effectLst/>
                          <a:latin typeface="Calibri" pitchFamily="34" charset="0"/>
                        </a:rPr>
                        <a:t>WMS Proposal $2,000 reset</a:t>
                      </a:r>
                      <a:endParaRPr kumimoji="0" lang="en-US" sz="1200" b="1" i="0" u="none" strike="noStrike" cap="none" normalizeH="0" baseline="0" smtClean="0">
                        <a:ln>
                          <a:noFill/>
                        </a:ln>
                        <a:solidFill>
                          <a:schemeClr val="tx1"/>
                        </a:solidFill>
                        <a:effectLst/>
                        <a:latin typeface="Calibri" pitchFamily="34"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sz="1200" b="1" i="0" u="none" strike="noStrike" cap="none" normalizeH="0" baseline="0" smtClean="0">
                          <a:ln>
                            <a:noFill/>
                          </a:ln>
                          <a:solidFill>
                            <a:srgbClr val="000000"/>
                          </a:solidFill>
                          <a:effectLst/>
                          <a:latin typeface="Calibri" pitchFamily="34" charset="0"/>
                        </a:rPr>
                        <a:t>WMS Proposal - No Reset</a:t>
                      </a:r>
                      <a:endParaRPr kumimoji="0" lang="en-US" sz="1200" b="1" i="0" u="none" strike="noStrike" cap="none" normalizeH="0" baseline="0" smtClean="0">
                        <a:ln>
                          <a:noFill/>
                        </a:ln>
                        <a:solidFill>
                          <a:schemeClr val="tx1"/>
                        </a:solidFill>
                        <a:effectLst/>
                        <a:latin typeface="Calibri" pitchFamily="34"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sz="1200" b="1" i="0" u="none" strike="noStrike" cap="none" normalizeH="0" baseline="0" smtClean="0">
                          <a:ln>
                            <a:noFill/>
                          </a:ln>
                          <a:solidFill>
                            <a:srgbClr val="000000"/>
                          </a:solidFill>
                          <a:effectLst/>
                          <a:latin typeface="Calibri" pitchFamily="34" charset="0"/>
                        </a:rPr>
                        <a:t>ERCOT Proposal</a:t>
                      </a:r>
                      <a:endParaRPr kumimoji="0" lang="en-US" sz="1200" b="1" i="0" u="none" strike="noStrike" cap="none" normalizeH="0" baseline="0" smtClean="0">
                        <a:ln>
                          <a:noFill/>
                        </a:ln>
                        <a:solidFill>
                          <a:schemeClr val="tx1"/>
                        </a:solidFill>
                        <a:effectLst/>
                        <a:latin typeface="Calibri" pitchFamily="34"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60350">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000000"/>
                          </a:solidFill>
                          <a:effectLst/>
                          <a:latin typeface="Calibri" pitchFamily="34" charset="0"/>
                        </a:rPr>
                        <a:t>$161,266,249 </a:t>
                      </a:r>
                      <a:endParaRPr kumimoji="0" lang="en-US" sz="1400" b="0" i="0" u="none" strike="noStrike" cap="none" normalizeH="0" baseline="0" smtClean="0">
                        <a:ln>
                          <a:noFill/>
                        </a:ln>
                        <a:solidFill>
                          <a:schemeClr val="tx1"/>
                        </a:solidFill>
                        <a:effectLst/>
                        <a:latin typeface="Calibri" pitchFamily="34"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99CCFF"/>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000000"/>
                          </a:solidFill>
                          <a:effectLst/>
                          <a:latin typeface="Calibri" pitchFamily="34" charset="0"/>
                        </a:rPr>
                        <a:t>$62,776,657 </a:t>
                      </a:r>
                      <a:endParaRPr kumimoji="0" lang="en-US" sz="1400" b="0" i="0" u="none" strike="noStrike" cap="none" normalizeH="0" baseline="0" smtClean="0">
                        <a:ln>
                          <a:noFill/>
                        </a:ln>
                        <a:solidFill>
                          <a:schemeClr val="tx1"/>
                        </a:solidFill>
                        <a:effectLst/>
                        <a:latin typeface="Calibri" pitchFamily="34"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99CCFF"/>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000000"/>
                          </a:solidFill>
                          <a:effectLst/>
                          <a:latin typeface="Calibri" pitchFamily="34" charset="0"/>
                        </a:rPr>
                        <a:t>$62,776,657 </a:t>
                      </a:r>
                      <a:endParaRPr kumimoji="0" lang="en-US" sz="1400" b="0" i="0" u="none" strike="noStrike" cap="none" normalizeH="0" baseline="0" smtClean="0">
                        <a:ln>
                          <a:noFill/>
                        </a:ln>
                        <a:solidFill>
                          <a:schemeClr val="tx1"/>
                        </a:solidFill>
                        <a:effectLst/>
                        <a:latin typeface="Calibri" pitchFamily="34"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99CCFF"/>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000000"/>
                          </a:solidFill>
                          <a:effectLst/>
                          <a:latin typeface="Calibri" pitchFamily="34" charset="0"/>
                        </a:rPr>
                        <a:t>$62,776,657 </a:t>
                      </a:r>
                      <a:endParaRPr kumimoji="0" lang="en-US" sz="1400" b="0" i="0" u="none" strike="noStrike" cap="none" normalizeH="0" baseline="0" smtClean="0">
                        <a:ln>
                          <a:noFill/>
                        </a:ln>
                        <a:solidFill>
                          <a:schemeClr val="tx1"/>
                        </a:solidFill>
                        <a:effectLst/>
                        <a:latin typeface="Calibri" pitchFamily="34"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99CCFF"/>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000000"/>
                          </a:solidFill>
                          <a:effectLst/>
                          <a:latin typeface="Calibri" pitchFamily="34" charset="0"/>
                        </a:rPr>
                        <a:t>$30,422,542 </a:t>
                      </a:r>
                      <a:endParaRPr kumimoji="0" lang="en-US" sz="1400" b="0" i="0" u="none" strike="noStrike" cap="none" normalizeH="0" baseline="0" smtClean="0">
                        <a:ln>
                          <a:noFill/>
                        </a:ln>
                        <a:solidFill>
                          <a:schemeClr val="tx1"/>
                        </a:solidFill>
                        <a:effectLst/>
                        <a:latin typeface="Calibri" pitchFamily="34"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99CCFF"/>
                    </a:solidFill>
                  </a:tcPr>
                </a:tc>
              </a:tr>
              <a:tr h="260350">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000000"/>
                          </a:solidFill>
                          <a:effectLst/>
                          <a:latin typeface="Calibri" pitchFamily="34" charset="0"/>
                        </a:rPr>
                        <a:t>$322,532,499 </a:t>
                      </a:r>
                      <a:endParaRPr kumimoji="0" lang="en-US" sz="1400" b="0" i="0" u="none" strike="noStrike" cap="none" normalizeH="0" baseline="0" smtClean="0">
                        <a:ln>
                          <a:noFill/>
                        </a:ln>
                        <a:solidFill>
                          <a:schemeClr val="tx1"/>
                        </a:solidFill>
                        <a:effectLst/>
                        <a:latin typeface="Calibri" pitchFamily="34"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99CCFF"/>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000000"/>
                          </a:solidFill>
                          <a:effectLst/>
                          <a:latin typeface="Calibri" pitchFamily="34" charset="0"/>
                        </a:rPr>
                        <a:t>$125,553,314 </a:t>
                      </a:r>
                      <a:endParaRPr kumimoji="0" lang="en-US" sz="1400" b="0" i="0" u="none" strike="noStrike" cap="none" normalizeH="0" baseline="0" smtClean="0">
                        <a:ln>
                          <a:noFill/>
                        </a:ln>
                        <a:solidFill>
                          <a:schemeClr val="tx1"/>
                        </a:solidFill>
                        <a:effectLst/>
                        <a:latin typeface="Calibri" pitchFamily="34"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99CCFF"/>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000000"/>
                          </a:solidFill>
                          <a:effectLst/>
                          <a:latin typeface="Calibri" pitchFamily="34" charset="0"/>
                        </a:rPr>
                        <a:t>$121,780,527 </a:t>
                      </a:r>
                      <a:endParaRPr kumimoji="0" lang="en-US" sz="1400" b="0" i="0" u="none" strike="noStrike" cap="none" normalizeH="0" baseline="0" smtClean="0">
                        <a:ln>
                          <a:noFill/>
                        </a:ln>
                        <a:solidFill>
                          <a:schemeClr val="tx1"/>
                        </a:solidFill>
                        <a:effectLst/>
                        <a:latin typeface="Calibri" pitchFamily="34"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99CCFF"/>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000000"/>
                          </a:solidFill>
                          <a:effectLst/>
                          <a:latin typeface="Calibri" pitchFamily="34" charset="0"/>
                        </a:rPr>
                        <a:t>$73,627,854 </a:t>
                      </a:r>
                      <a:endParaRPr kumimoji="0" lang="en-US" sz="1400" b="0" i="0" u="none" strike="noStrike" cap="none" normalizeH="0" baseline="0" smtClean="0">
                        <a:ln>
                          <a:noFill/>
                        </a:ln>
                        <a:solidFill>
                          <a:schemeClr val="tx1"/>
                        </a:solidFill>
                        <a:effectLst/>
                        <a:latin typeface="Calibri" pitchFamily="34"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99CCFF"/>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000000"/>
                          </a:solidFill>
                          <a:effectLst/>
                          <a:latin typeface="Calibri" pitchFamily="34" charset="0"/>
                        </a:rPr>
                        <a:t>$36,215,681 </a:t>
                      </a:r>
                      <a:endParaRPr kumimoji="0" lang="en-US" sz="1400" b="0" i="0" u="none" strike="noStrike" cap="none" normalizeH="0" baseline="0" smtClean="0">
                        <a:ln>
                          <a:noFill/>
                        </a:ln>
                        <a:solidFill>
                          <a:schemeClr val="tx1"/>
                        </a:solidFill>
                        <a:effectLst/>
                        <a:latin typeface="Calibri" pitchFamily="34"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99CCFF"/>
                    </a:solidFill>
                  </a:tcPr>
                </a:tc>
              </a:tr>
              <a:tr h="260350">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000000"/>
                          </a:solidFill>
                          <a:effectLst/>
                          <a:latin typeface="Calibri" pitchFamily="34" charset="0"/>
                        </a:rPr>
                        <a:t>$483,798,748 </a:t>
                      </a:r>
                      <a:endParaRPr kumimoji="0" lang="en-US" sz="1400" b="0" i="0" u="none" strike="noStrike" cap="none" normalizeH="0" baseline="0" smtClean="0">
                        <a:ln>
                          <a:noFill/>
                        </a:ln>
                        <a:solidFill>
                          <a:schemeClr val="tx1"/>
                        </a:solidFill>
                        <a:effectLst/>
                        <a:latin typeface="Calibri" pitchFamily="34"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8080"/>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000000"/>
                          </a:solidFill>
                          <a:effectLst/>
                          <a:latin typeface="Calibri" pitchFamily="34" charset="0"/>
                        </a:rPr>
                        <a:t>$188,329,971 </a:t>
                      </a:r>
                      <a:endParaRPr kumimoji="0" lang="en-US" sz="1400" b="0" i="0" u="none" strike="noStrike" cap="none" normalizeH="0" baseline="0" smtClean="0">
                        <a:ln>
                          <a:noFill/>
                        </a:ln>
                        <a:solidFill>
                          <a:schemeClr val="tx1"/>
                        </a:solidFill>
                        <a:effectLst/>
                        <a:latin typeface="Calibri" pitchFamily="34"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8080"/>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000000"/>
                          </a:solidFill>
                          <a:effectLst/>
                          <a:latin typeface="Calibri" pitchFamily="34" charset="0"/>
                        </a:rPr>
                        <a:t>$180,784,398 </a:t>
                      </a:r>
                      <a:endParaRPr kumimoji="0" lang="en-US" sz="1400" b="0" i="0" u="none" strike="noStrike" cap="none" normalizeH="0" baseline="0" smtClean="0">
                        <a:ln>
                          <a:noFill/>
                        </a:ln>
                        <a:solidFill>
                          <a:schemeClr val="tx1"/>
                        </a:solidFill>
                        <a:effectLst/>
                        <a:latin typeface="Calibri" pitchFamily="34"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8080"/>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000000"/>
                          </a:solidFill>
                          <a:effectLst/>
                          <a:latin typeface="Calibri" pitchFamily="34" charset="0"/>
                        </a:rPr>
                        <a:t>$84,479,051 </a:t>
                      </a:r>
                      <a:endParaRPr kumimoji="0" lang="en-US" sz="1400" b="0" i="0" u="none" strike="noStrike" cap="none" normalizeH="0" baseline="0" smtClean="0">
                        <a:ln>
                          <a:noFill/>
                        </a:ln>
                        <a:solidFill>
                          <a:schemeClr val="tx1"/>
                        </a:solidFill>
                        <a:effectLst/>
                        <a:latin typeface="Calibri" pitchFamily="34"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8080"/>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000000"/>
                          </a:solidFill>
                          <a:effectLst/>
                          <a:latin typeface="Calibri" pitchFamily="34" charset="0"/>
                        </a:rPr>
                        <a:t>$42,008,819 </a:t>
                      </a:r>
                      <a:endParaRPr kumimoji="0" lang="en-US" sz="1400" b="0" i="0" u="none" strike="noStrike" cap="none" normalizeH="0" baseline="0" smtClean="0">
                        <a:ln>
                          <a:noFill/>
                        </a:ln>
                        <a:solidFill>
                          <a:schemeClr val="tx1"/>
                        </a:solidFill>
                        <a:effectLst/>
                        <a:latin typeface="Calibri" pitchFamily="34"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8080"/>
                    </a:solidFill>
                  </a:tcPr>
                </a:tc>
              </a:tr>
              <a:tr h="260350">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000000"/>
                          </a:solidFill>
                          <a:effectLst/>
                          <a:latin typeface="Calibri" pitchFamily="34" charset="0"/>
                        </a:rPr>
                        <a:t>$645,064,997 </a:t>
                      </a:r>
                      <a:endParaRPr kumimoji="0" lang="en-US" sz="1400" b="0" i="0" u="none" strike="noStrike" cap="none" normalizeH="0" baseline="0" smtClean="0">
                        <a:ln>
                          <a:noFill/>
                        </a:ln>
                        <a:solidFill>
                          <a:schemeClr val="tx1"/>
                        </a:solidFill>
                        <a:effectLst/>
                        <a:latin typeface="Calibri" pitchFamily="34"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00FF00"/>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000000"/>
                          </a:solidFill>
                          <a:effectLst/>
                          <a:latin typeface="Calibri" pitchFamily="34" charset="0"/>
                        </a:rPr>
                        <a:t>$251,106,629 </a:t>
                      </a:r>
                      <a:endParaRPr kumimoji="0" lang="en-US" sz="1400" b="0" i="0" u="none" strike="noStrike" cap="none" normalizeH="0" baseline="0" smtClean="0">
                        <a:ln>
                          <a:noFill/>
                        </a:ln>
                        <a:solidFill>
                          <a:schemeClr val="tx1"/>
                        </a:solidFill>
                        <a:effectLst/>
                        <a:latin typeface="Calibri" pitchFamily="34"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00FF00"/>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000000"/>
                          </a:solidFill>
                          <a:effectLst/>
                          <a:latin typeface="Calibri" pitchFamily="34" charset="0"/>
                        </a:rPr>
                        <a:t>$239,788,268 </a:t>
                      </a:r>
                      <a:endParaRPr kumimoji="0" lang="en-US" sz="1400" b="0" i="0" u="none" strike="noStrike" cap="none" normalizeH="0" baseline="0" smtClean="0">
                        <a:ln>
                          <a:noFill/>
                        </a:ln>
                        <a:solidFill>
                          <a:schemeClr val="tx1"/>
                        </a:solidFill>
                        <a:effectLst/>
                        <a:latin typeface="Calibri" pitchFamily="34"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00FF00"/>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000000"/>
                          </a:solidFill>
                          <a:effectLst/>
                          <a:latin typeface="Calibri" pitchFamily="34" charset="0"/>
                        </a:rPr>
                        <a:t>$95,330,247 </a:t>
                      </a:r>
                      <a:endParaRPr kumimoji="0" lang="en-US" sz="1400" b="0" i="0" u="none" strike="noStrike" cap="none" normalizeH="0" baseline="0" smtClean="0">
                        <a:ln>
                          <a:noFill/>
                        </a:ln>
                        <a:solidFill>
                          <a:schemeClr val="tx1"/>
                        </a:solidFill>
                        <a:effectLst/>
                        <a:latin typeface="Calibri" pitchFamily="34"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00FF00"/>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000000"/>
                          </a:solidFill>
                          <a:effectLst/>
                          <a:latin typeface="Calibri" pitchFamily="34" charset="0"/>
                        </a:rPr>
                        <a:t>$47,801,958 </a:t>
                      </a:r>
                      <a:endParaRPr kumimoji="0" lang="en-US" sz="1400" b="0" i="0" u="none" strike="noStrike" cap="none" normalizeH="0" baseline="0" smtClean="0">
                        <a:ln>
                          <a:noFill/>
                        </a:ln>
                        <a:solidFill>
                          <a:schemeClr val="tx1"/>
                        </a:solidFill>
                        <a:effectLst/>
                        <a:latin typeface="Calibri" pitchFamily="34"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00FF00"/>
                    </a:solidFill>
                  </a:tcPr>
                </a:tc>
              </a:tr>
            </a:tbl>
          </a:graphicData>
        </a:graphic>
      </p:graphicFrame>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225</TotalTime>
  <Words>517</Words>
  <Application>Microsoft Office PowerPoint</Application>
  <PresentationFormat>On-screen Show (4:3)</PresentationFormat>
  <Paragraphs>72</Paragraphs>
  <Slides>8</Slides>
  <Notes>0</Notes>
  <HiddenSlides>0</HiddenSlides>
  <MMClips>0</MMClips>
  <ScaleCrop>false</ScaleCrop>
  <HeadingPairs>
    <vt:vector size="4" baseType="variant">
      <vt:variant>
        <vt:lpstr>Theme</vt:lpstr>
      </vt:variant>
      <vt:variant>
        <vt:i4>1</vt:i4>
      </vt:variant>
      <vt:variant>
        <vt:lpstr>Slide Titles</vt:lpstr>
      </vt:variant>
      <vt:variant>
        <vt:i4>8</vt:i4>
      </vt:variant>
    </vt:vector>
  </HeadingPairs>
  <TitlesOfParts>
    <vt:vector size="9" baseType="lpstr">
      <vt:lpstr>Office Theme</vt:lpstr>
      <vt:lpstr>Bill Hellinghausen EDF Trading North America</vt:lpstr>
      <vt:lpstr>Proposed Comments on STEC Presentation focusing on CRR Auction Revenues</vt:lpstr>
      <vt:lpstr>CRR Revenue reduces the Cost of Congestion </vt:lpstr>
      <vt:lpstr>Real Time Congestion for the South Zone</vt:lpstr>
      <vt:lpstr>Constraint Management</vt:lpstr>
      <vt:lpstr>Day Ahead Analysis</vt:lpstr>
      <vt:lpstr>Day Ahead Analysis</vt:lpstr>
      <vt:lpstr>Chart Adjusted for CRR Revenue</vt:lpstr>
    </vt:vector>
  </TitlesOfParts>
  <Company>EDF Trading North America LLC.</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Proposed Comments on STEC Presentation focusing on CRR Auction Revenues</dc:title>
  <dc:creator>bhellingha</dc:creator>
  <cp:lastModifiedBy>balbracht</cp:lastModifiedBy>
  <cp:revision>9</cp:revision>
  <dcterms:created xsi:type="dcterms:W3CDTF">2011-10-07T18:00:12Z</dcterms:created>
  <dcterms:modified xsi:type="dcterms:W3CDTF">2011-10-10T14:56:48Z</dcterms:modified>
</cp:coreProperties>
</file>